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1" r:id="rId6"/>
    <p:sldId id="273" r:id="rId7"/>
    <p:sldId id="258" r:id="rId8"/>
    <p:sldId id="27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72" r:id="rId17"/>
    <p:sldId id="259" r:id="rId18"/>
    <p:sldId id="281" r:id="rId19"/>
    <p:sldId id="260" r:id="rId20"/>
    <p:sldId id="261" r:id="rId21"/>
    <p:sldId id="262" r:id="rId22"/>
    <p:sldId id="263" r:id="rId23"/>
    <p:sldId id="264" r:id="rId24"/>
    <p:sldId id="265" r:id="rId25"/>
    <p:sldId id="282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2C86-AEE2-4708-B1B9-1507D0387427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8145-92A9-4CE6-9AAA-DD753EF59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yPe1Jahyfo&amp;index=8&amp;list=PLeXYrbwGz0bk3rPtBCZT8qM-ooAdnxFQ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525" y="307571"/>
            <a:ext cx="1176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6600" b="1" dirty="0" smtClean="0"/>
              <a:t>Surrealism</a:t>
            </a:r>
          </a:p>
          <a:p>
            <a:r>
              <a:rPr lang="en-US" sz="3600" dirty="0" smtClean="0"/>
              <a:t>an avant-garde </a:t>
            </a:r>
            <a:r>
              <a:rPr lang="en-US" sz="3600" dirty="0"/>
              <a:t>movement </a:t>
            </a:r>
            <a:r>
              <a:rPr lang="en-US" sz="3600" dirty="0" smtClean="0"/>
              <a:t> which started in 1920’s in </a:t>
            </a:r>
            <a:r>
              <a:rPr lang="en-US" sz="3600" dirty="0"/>
              <a:t>art and literature that sought to release the creative potential of the unconscious </a:t>
            </a:r>
            <a:r>
              <a:rPr lang="en-US" sz="3600" dirty="0" smtClean="0"/>
              <a:t>mind, a dreamlike state</a:t>
            </a:r>
            <a:endParaRPr lang="en-US" sz="3600" dirty="0"/>
          </a:p>
        </p:txBody>
      </p:sp>
      <p:pic>
        <p:nvPicPr>
          <p:cNvPr id="1026" name="Picture 2" descr="Image result for surreal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37" y="3288925"/>
            <a:ext cx="7049477" cy="34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3" y="133350"/>
            <a:ext cx="9525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66" y="-27992"/>
            <a:ext cx="9343053" cy="70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4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gri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45" y="0"/>
            <a:ext cx="9374221" cy="70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6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ali c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6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4" y="106229"/>
            <a:ext cx="7587407" cy="65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2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" y="214969"/>
            <a:ext cx="9722563" cy="64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5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879475"/>
            <a:ext cx="46101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Number 1-12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9755" y="3340359"/>
            <a:ext cx="628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Nouns</a:t>
            </a:r>
          </a:p>
          <a:p>
            <a:r>
              <a:rPr lang="en-US" sz="4800" dirty="0" smtClean="0"/>
              <a:t>Person, place or thing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74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1574800"/>
            <a:ext cx="11391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THE RULE OF THIRDS </a:t>
            </a:r>
            <a:r>
              <a:rPr lang="en-US" sz="4800" dirty="0" smtClean="0"/>
              <a:t>- </a:t>
            </a:r>
            <a:r>
              <a:rPr lang="en-US" sz="4800" dirty="0"/>
              <a:t> is applied by aligning a subject with the guide lines and their intersection </a:t>
            </a:r>
            <a:r>
              <a:rPr lang="en-US" sz="4800" dirty="0" smtClean="0"/>
              <a:t>points.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1.placing </a:t>
            </a:r>
            <a:r>
              <a:rPr lang="en-US" sz="4800" dirty="0"/>
              <a:t>the horizon on the top or bottom </a:t>
            </a:r>
            <a:r>
              <a:rPr lang="en-US" sz="4800" dirty="0" smtClean="0"/>
              <a:t>line</a:t>
            </a:r>
          </a:p>
          <a:p>
            <a:r>
              <a:rPr lang="en-US" sz="4800" dirty="0" smtClean="0"/>
              <a:t>	2. allowing </a:t>
            </a:r>
            <a:r>
              <a:rPr lang="en-US" sz="4800" dirty="0"/>
              <a:t>linear features in the image to flow from section to </a:t>
            </a:r>
            <a:r>
              <a:rPr lang="en-US" sz="4800" dirty="0" smtClean="0"/>
              <a:t>section.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026090" y="0"/>
            <a:ext cx="3405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Landscapes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056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51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4" y="856397"/>
            <a:ext cx="7934325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757" y="830997"/>
            <a:ext cx="7924800" cy="5880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472" y="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Rule of Thirds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9557" y="212271"/>
            <a:ext cx="39297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Avoid placing important images in the center.  It creates a bull’s-eye effect.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Large, close-up objects are usually positioned to the left or the right side of the picture.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ri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63" y="299258"/>
            <a:ext cx="5075029" cy="63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210" y="2103119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Draw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5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40" y="1109353"/>
            <a:ext cx="5349493" cy="395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2562" y="1109353"/>
            <a:ext cx="5343071" cy="39559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947" y="-146957"/>
            <a:ext cx="11364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Depth and Proportion in Landscapes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2" y="2155371"/>
            <a:ext cx="6526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Foreground</a:t>
            </a:r>
            <a:r>
              <a:rPr lang="en-US" sz="4800" dirty="0" smtClean="0"/>
              <a:t> – objects closest to you should be drawn </a:t>
            </a:r>
            <a:r>
              <a:rPr lang="en-US" sz="4800" b="1" dirty="0" smtClean="0"/>
              <a:t>very large  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26871" y="4180114"/>
            <a:ext cx="4474029" cy="63681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40" y="1064159"/>
            <a:ext cx="5349493" cy="395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2562" y="1034925"/>
            <a:ext cx="5343071" cy="39559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947" y="-146957"/>
            <a:ext cx="11364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Depth and Proportion in Landscapes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95021"/>
            <a:ext cx="67740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Middle ground </a:t>
            </a:r>
            <a:r>
              <a:rPr lang="en-US" sz="4800" dirty="0" smtClean="0"/>
              <a:t>–objects </a:t>
            </a:r>
            <a:r>
              <a:rPr lang="en-US" sz="4800" dirty="0" smtClean="0"/>
              <a:t>are smaller </a:t>
            </a:r>
            <a:r>
              <a:rPr lang="en-US" sz="4800" dirty="0" smtClean="0"/>
              <a:t>than foreground objects.  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-B</a:t>
            </a:r>
            <a:r>
              <a:rPr lang="en-US" sz="4400" dirty="0" smtClean="0"/>
              <a:t>ottom </a:t>
            </a:r>
            <a:r>
              <a:rPr lang="en-US" sz="4400" dirty="0" smtClean="0"/>
              <a:t>of </a:t>
            </a:r>
            <a:r>
              <a:rPr lang="en-US" sz="4400" dirty="0" smtClean="0"/>
              <a:t>objects </a:t>
            </a:r>
            <a:r>
              <a:rPr lang="en-US" sz="4400" dirty="0" smtClean="0"/>
              <a:t>will be higher </a:t>
            </a:r>
            <a:r>
              <a:rPr lang="en-US" sz="4400" dirty="0" smtClean="0"/>
              <a:t>than Foreground.</a:t>
            </a:r>
            <a:endParaRPr lang="en-US" sz="4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42383" y="3042123"/>
            <a:ext cx="5018858" cy="5304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40" y="1570977"/>
            <a:ext cx="5349493" cy="395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6140" y="1570977"/>
            <a:ext cx="5343071" cy="39559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947" y="-146957"/>
            <a:ext cx="11364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Depth and Proportion in Landscapes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290" y="1706128"/>
            <a:ext cx="63768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Background</a:t>
            </a:r>
            <a:r>
              <a:rPr lang="en-US" sz="4800" dirty="0" smtClean="0"/>
              <a:t> –objects should be drawn the smallest.  </a:t>
            </a:r>
          </a:p>
          <a:p>
            <a:r>
              <a:rPr lang="en-US" sz="4800" dirty="0"/>
              <a:t>	</a:t>
            </a:r>
            <a:r>
              <a:rPr lang="en-US" sz="4000" dirty="0" smtClean="0"/>
              <a:t>-Bottom </a:t>
            </a:r>
            <a:r>
              <a:rPr lang="en-US" sz="4000" dirty="0" smtClean="0"/>
              <a:t>of </a:t>
            </a:r>
            <a:r>
              <a:rPr lang="en-US" sz="4000" dirty="0" smtClean="0"/>
              <a:t>objects will </a:t>
            </a:r>
            <a:r>
              <a:rPr lang="en-US" sz="4000" dirty="0" smtClean="0"/>
              <a:t>be higher </a:t>
            </a:r>
            <a:r>
              <a:rPr lang="en-US" sz="4000" dirty="0" smtClean="0"/>
              <a:t>than </a:t>
            </a:r>
            <a:r>
              <a:rPr lang="en-US" sz="4000" dirty="0" smtClean="0"/>
              <a:t>middle ground objects.</a:t>
            </a:r>
            <a:endParaRPr lang="en-US" sz="4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95530" y="3079102"/>
            <a:ext cx="5659017" cy="8291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40" y="2359654"/>
            <a:ext cx="5349493" cy="395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2562" y="2359655"/>
            <a:ext cx="5343071" cy="39559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947" y="-146957"/>
            <a:ext cx="11364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Depth and Proportion in Landscapes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711" y="1455810"/>
            <a:ext cx="6526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Sky/Clouds</a:t>
            </a:r>
            <a:r>
              <a:rPr lang="en-US" sz="4800" dirty="0" smtClean="0"/>
              <a:t> – clouds are larger at the top of the picture and will get smaller the closer they are to the horizon.</a:t>
            </a:r>
            <a:endParaRPr lang="en-US" sz="4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14900" y="4337618"/>
            <a:ext cx="4285986" cy="108346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40" y="2359654"/>
            <a:ext cx="5349493" cy="395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2562" y="2359655"/>
            <a:ext cx="5343071" cy="39559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947" y="-146957"/>
            <a:ext cx="11364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Depth and Proportion in Landscapes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75460"/>
            <a:ext cx="6526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Roads/paths/rivers</a:t>
            </a:r>
            <a:r>
              <a:rPr lang="en-US" sz="4800" dirty="0" smtClean="0"/>
              <a:t> </a:t>
            </a:r>
            <a:r>
              <a:rPr lang="en-US" sz="4800" dirty="0" smtClean="0"/>
              <a:t>–get </a:t>
            </a:r>
            <a:r>
              <a:rPr lang="en-US" sz="4800" dirty="0" smtClean="0"/>
              <a:t>smaller the closer they get to the horizon and larger the closer they get to the bottom of the picture.</a:t>
            </a:r>
            <a:endParaRPr lang="en-US" sz="48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404757" y="5486400"/>
            <a:ext cx="4196443" cy="3592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879475"/>
            <a:ext cx="46101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Draw 9 Nouns</a:t>
            </a:r>
            <a:br>
              <a:rPr lang="en-US" sz="5400" b="1" dirty="0" smtClean="0"/>
            </a:br>
            <a:r>
              <a:rPr lang="en-US" b="1" dirty="0" smtClean="0"/>
              <a:t>2”-3” tall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3853" y="2731238"/>
            <a:ext cx="628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Nouns</a:t>
            </a:r>
          </a:p>
          <a:p>
            <a:r>
              <a:rPr lang="en-US" sz="4800" dirty="0" smtClean="0"/>
              <a:t>Person, place or thing</a:t>
            </a:r>
            <a:endParaRPr lang="en-US" sz="4800" dirty="0"/>
          </a:p>
        </p:txBody>
      </p:sp>
      <p:pic>
        <p:nvPicPr>
          <p:cNvPr id="8194" name="Picture 2" descr="Image result for drawing of 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6" y="402787"/>
            <a:ext cx="2918914" cy="31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orange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30" y="3310795"/>
            <a:ext cx="4004158" cy="33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origami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07" y="4490338"/>
            <a:ext cx="2947012" cy="21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36" y="682388"/>
            <a:ext cx="108226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/>
              <a:t>You will  choose the type of landscape you would like for your painting.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You will be assigned a letter of the alphabet.  Brainstorm 10 nouns/objects that start with that letter.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In your sketchbook draw a small picture of each noun or object.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9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1155700"/>
            <a:ext cx="11036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René </a:t>
            </a:r>
            <a:r>
              <a:rPr lang="en-US" sz="4800" dirty="0" smtClean="0"/>
              <a:t>Magritte (Belgium, 1898-1967)</a:t>
            </a:r>
          </a:p>
          <a:p>
            <a:r>
              <a:rPr lang="en-US" sz="4800" dirty="0" smtClean="0"/>
              <a:t>1.</a:t>
            </a:r>
          </a:p>
          <a:p>
            <a:r>
              <a:rPr lang="en-US" sz="4800" dirty="0" smtClean="0"/>
              <a:t>2.</a:t>
            </a:r>
          </a:p>
          <a:p>
            <a:r>
              <a:rPr lang="en-US" sz="4800" dirty="0" smtClean="0"/>
              <a:t>3.</a:t>
            </a:r>
          </a:p>
          <a:p>
            <a:r>
              <a:rPr lang="en-US" sz="4800" dirty="0" smtClean="0"/>
              <a:t>4.</a:t>
            </a:r>
          </a:p>
          <a:p>
            <a:r>
              <a:rPr lang="en-US" sz="4800" dirty="0" smtClean="0"/>
              <a:t>5.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0"/>
            <a:ext cx="1113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Surreal Artists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" t="5160" r="2575" b="4439"/>
          <a:stretch/>
        </p:blipFill>
        <p:spPr>
          <a:xfrm>
            <a:off x="498764" y="698269"/>
            <a:ext cx="10665229" cy="55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alvador dali qu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2"/>
          <a:stretch/>
        </p:blipFill>
        <p:spPr bwMode="auto">
          <a:xfrm>
            <a:off x="469900" y="377825"/>
            <a:ext cx="638175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lvador dali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571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lvador dali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244438"/>
            <a:ext cx="4197350" cy="32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lvador dali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12" y="462179"/>
            <a:ext cx="7344812" cy="58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939800"/>
            <a:ext cx="1160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Salvador Dali (Spain, 1904-1989)</a:t>
            </a:r>
          </a:p>
          <a:p>
            <a:r>
              <a:rPr lang="en-US" sz="4800" dirty="0" smtClean="0"/>
              <a:t>1.</a:t>
            </a:r>
          </a:p>
          <a:p>
            <a:r>
              <a:rPr lang="en-US" sz="4800" dirty="0" smtClean="0"/>
              <a:t>2.</a:t>
            </a:r>
          </a:p>
          <a:p>
            <a:r>
              <a:rPr lang="en-US" sz="4800" dirty="0" smtClean="0"/>
              <a:t>3.</a:t>
            </a:r>
          </a:p>
          <a:p>
            <a:r>
              <a:rPr lang="en-US" sz="4800" dirty="0" smtClean="0"/>
              <a:t>4.</a:t>
            </a:r>
          </a:p>
          <a:p>
            <a:r>
              <a:rPr lang="en-US" sz="4800" dirty="0" smtClean="0"/>
              <a:t>5.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0"/>
            <a:ext cx="1113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Surrealism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/>
              <a:t>Spellbound</a:t>
            </a:r>
            <a:r>
              <a:rPr lang="en-US" dirty="0" smtClean="0"/>
              <a:t> (1945)</a:t>
            </a:r>
            <a:br>
              <a:rPr lang="en-US" dirty="0" smtClean="0"/>
            </a:br>
            <a:r>
              <a:rPr lang="en-US" sz="4000" dirty="0" smtClean="0"/>
              <a:t>American psychological mystery thriller film</a:t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19299"/>
            <a:ext cx="105156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Fault... is Not in Our Stars,</a:t>
            </a:r>
            <a:br>
              <a:rPr lang="en-US" dirty="0"/>
            </a:br>
            <a:r>
              <a:rPr lang="en-US" dirty="0"/>
              <a:t>But in Ourselves...</a:t>
            </a:r>
          </a:p>
          <a:p>
            <a:pPr marL="0" indent="0" algn="ctr">
              <a:buNone/>
            </a:pPr>
            <a:r>
              <a:rPr lang="en-US" i="1" dirty="0"/>
              <a:t>— William </a:t>
            </a:r>
            <a:r>
              <a:rPr lang="en-US" i="1" dirty="0" smtClean="0"/>
              <a:t>Shakespeare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Alfred Hitchcock &amp; </a:t>
            </a:r>
            <a:r>
              <a:rPr lang="en-US" dirty="0" err="1" smtClean="0"/>
              <a:t>Salvadore</a:t>
            </a:r>
            <a:r>
              <a:rPr lang="en-US" dirty="0" smtClean="0"/>
              <a:t> Dali- </a:t>
            </a:r>
            <a:r>
              <a:rPr lang="en-US" dirty="0"/>
              <a:t>Dream Sequence </a:t>
            </a:r>
            <a:r>
              <a:rPr lang="en-US" sz="1800" dirty="0">
                <a:hlinkClick r:id="rId2"/>
              </a:rPr>
              <a:t>https://www.youtube.com/watch?v=JyPe1Jahyfo&amp;index=8&amp;list=PLeXYrbwGz0bk3rPtBCZT8qM-ooAdnxFQF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DALI vs. Magritte</a:t>
            </a:r>
            <a:endParaRPr lang="en-US" sz="6600" dirty="0"/>
          </a:p>
        </p:txBody>
      </p:sp>
      <p:sp>
        <p:nvSpPr>
          <p:cNvPr id="4" name="AutoShape 2" descr="Image result for question mark"/>
          <p:cNvSpPr>
            <a:spLocks noChangeAspect="1" noChangeArrowheads="1"/>
          </p:cNvSpPr>
          <p:nvPr/>
        </p:nvSpPr>
        <p:spPr bwMode="auto">
          <a:xfrm>
            <a:off x="155574" y="-144463"/>
            <a:ext cx="4417869" cy="44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96" y="2200276"/>
            <a:ext cx="3858306" cy="3858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15374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Number 1-5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31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290</Words>
  <Application>Microsoft Office PowerPoint</Application>
  <PresentationFormat>Widescreen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Spellbound (1945) American psychological mystery thriller film </vt:lpstr>
      <vt:lpstr>DALI vs. Magritte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1-12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9 Nouns 2”-3” tall</vt:lpstr>
      <vt:lpstr>PowerPoint Presentation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Ivy</dc:creator>
  <cp:lastModifiedBy>Abigail Soto</cp:lastModifiedBy>
  <cp:revision>27</cp:revision>
  <dcterms:created xsi:type="dcterms:W3CDTF">2017-01-03T20:21:43Z</dcterms:created>
  <dcterms:modified xsi:type="dcterms:W3CDTF">2017-01-17T15:24:08Z</dcterms:modified>
</cp:coreProperties>
</file>