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6" r:id="rId5"/>
    <p:sldId id="259" r:id="rId6"/>
    <p:sldId id="263" r:id="rId7"/>
    <p:sldId id="262" r:id="rId8"/>
    <p:sldId id="261"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48F391-F8DA-4583-9E9B-009BD166C63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371612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8F391-F8DA-4583-9E9B-009BD166C63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400011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8F391-F8DA-4583-9E9B-009BD166C63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326527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8F391-F8DA-4583-9E9B-009BD166C63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309028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8F391-F8DA-4583-9E9B-009BD166C63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321445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48F391-F8DA-4583-9E9B-009BD166C63B}"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405333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48F391-F8DA-4583-9E9B-009BD166C63B}"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389671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48F391-F8DA-4583-9E9B-009BD166C63B}"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105334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8F391-F8DA-4583-9E9B-009BD166C63B}"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331911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8F391-F8DA-4583-9E9B-009BD166C63B}"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236719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8F391-F8DA-4583-9E9B-009BD166C63B}"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7856D-465A-4743-B0E6-272269996C06}" type="slidenum">
              <a:rPr lang="en-US" smtClean="0"/>
              <a:t>‹#›</a:t>
            </a:fld>
            <a:endParaRPr lang="en-US"/>
          </a:p>
        </p:txBody>
      </p:sp>
    </p:spTree>
    <p:extLst>
      <p:ext uri="{BB962C8B-B14F-4D97-AF65-F5344CB8AC3E}">
        <p14:creationId xmlns:p14="http://schemas.microsoft.com/office/powerpoint/2010/main" val="308600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8F391-F8DA-4583-9E9B-009BD166C63B}" type="datetimeFigureOut">
              <a:rPr lang="en-US" smtClean="0"/>
              <a:t>2/24/2016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7856D-465A-4743-B0E6-272269996C06}" type="slidenum">
              <a:rPr lang="en-US" smtClean="0"/>
              <a:t>‹#›</a:t>
            </a:fld>
            <a:endParaRPr lang="en-US"/>
          </a:p>
        </p:txBody>
      </p:sp>
    </p:spTree>
    <p:extLst>
      <p:ext uri="{BB962C8B-B14F-4D97-AF65-F5344CB8AC3E}">
        <p14:creationId xmlns:p14="http://schemas.microsoft.com/office/powerpoint/2010/main" val="427136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renemagritte.org/the-threatened-assassin.jsp" TargetMode="External"/><Relationship Id="rId2" Type="http://schemas.openxmlformats.org/officeDocument/2006/relationships/hyperlink" Target="http://www.renemagritte.org/the-lost-jockey.jsp"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www.manet.org/" TargetMode="External"/><Relationship Id="rId2" Type="http://schemas.openxmlformats.org/officeDocument/2006/relationships/hyperlink" Target="http://www.renemagritte.org/the-balcony.jsp"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057400"/>
            <a:ext cx="6400800" cy="1752600"/>
          </a:xfrm>
        </p:spPr>
        <p:txBody>
          <a:bodyPr>
            <a:normAutofit/>
          </a:bodyPr>
          <a:lstStyle/>
          <a:p>
            <a:r>
              <a:rPr lang="en-US" sz="6000" b="1" dirty="0" smtClean="0">
                <a:solidFill>
                  <a:schemeClr val="tx1"/>
                </a:solidFill>
              </a:rPr>
              <a:t>Kush vs. Magritte</a:t>
            </a:r>
            <a:endParaRPr lang="en-US" sz="6000" b="1" dirty="0">
              <a:solidFill>
                <a:schemeClr val="tx1"/>
              </a:solidFill>
            </a:endParaRPr>
          </a:p>
        </p:txBody>
      </p:sp>
    </p:spTree>
    <p:extLst>
      <p:ext uri="{BB962C8B-B14F-4D97-AF65-F5344CB8AC3E}">
        <p14:creationId xmlns:p14="http://schemas.microsoft.com/office/powerpoint/2010/main" val="3460635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Vladimir Kush</a:t>
            </a:r>
            <a:endParaRPr lang="en-US" dirty="0"/>
          </a:p>
        </p:txBody>
      </p:sp>
      <p:sp>
        <p:nvSpPr>
          <p:cNvPr id="3" name="Content Placeholder 2"/>
          <p:cNvSpPr>
            <a:spLocks noGrp="1"/>
          </p:cNvSpPr>
          <p:nvPr>
            <p:ph idx="1"/>
          </p:nvPr>
        </p:nvSpPr>
        <p:spPr>
          <a:xfrm>
            <a:off x="762000" y="609600"/>
            <a:ext cx="7467600" cy="4191000"/>
          </a:xfrm>
        </p:spPr>
        <p:txBody>
          <a:bodyPr>
            <a:normAutofit fontScale="70000" lnSpcReduction="20000"/>
          </a:bodyPr>
          <a:lstStyle/>
          <a:p>
            <a:r>
              <a:rPr lang="en-US" dirty="0" smtClean="0"/>
              <a:t>Born </a:t>
            </a:r>
            <a:r>
              <a:rPr lang="en-US" dirty="0" smtClean="0"/>
              <a:t>in Moscow, Russia</a:t>
            </a:r>
          </a:p>
          <a:p>
            <a:r>
              <a:rPr lang="en-US" dirty="0" smtClean="0"/>
              <a:t>age </a:t>
            </a:r>
            <a:r>
              <a:rPr lang="en-US" dirty="0"/>
              <a:t>of </a:t>
            </a:r>
            <a:r>
              <a:rPr lang="en-US" dirty="0" smtClean="0"/>
              <a:t>7 he </a:t>
            </a:r>
            <a:r>
              <a:rPr lang="en-US" dirty="0"/>
              <a:t>began to attend art school until late evening </a:t>
            </a:r>
            <a:endParaRPr lang="en-US" dirty="0" smtClean="0"/>
          </a:p>
          <a:p>
            <a:r>
              <a:rPr lang="en-US" dirty="0" smtClean="0"/>
              <a:t>Vladimir </a:t>
            </a:r>
            <a:r>
              <a:rPr lang="en-US" dirty="0"/>
              <a:t>entered the Moscow Higher Art and Craft School at age </a:t>
            </a:r>
            <a:r>
              <a:rPr lang="en-US" dirty="0" smtClean="0"/>
              <a:t>17.</a:t>
            </a:r>
          </a:p>
          <a:p>
            <a:r>
              <a:rPr lang="en-US" dirty="0" smtClean="0"/>
              <a:t>At 18 he </a:t>
            </a:r>
            <a:r>
              <a:rPr lang="en-US" dirty="0"/>
              <a:t>was </a:t>
            </a:r>
            <a:r>
              <a:rPr lang="en-US" dirty="0" smtClean="0"/>
              <a:t>conscripted(drafted). </a:t>
            </a:r>
            <a:r>
              <a:rPr lang="en-US" dirty="0"/>
              <a:t>After six months of military training the unit commander thought it more appropriate to employ him exclusively for peaceful purposes, namely, painting propagandistic posters.</a:t>
            </a:r>
          </a:p>
          <a:p>
            <a:r>
              <a:rPr lang="en-US" dirty="0"/>
              <a:t>After military service and graduating the Institute of Fine Arts, Vladimir painted portraits </a:t>
            </a:r>
            <a:r>
              <a:rPr lang="en-US" dirty="0" smtClean="0"/>
              <a:t>to </a:t>
            </a:r>
            <a:r>
              <a:rPr lang="en-US" dirty="0"/>
              <a:t>support his family during the hard times in Russia.</a:t>
            </a:r>
          </a:p>
          <a:p>
            <a:endParaRPr lang="en-US" dirty="0"/>
          </a:p>
        </p:txBody>
      </p:sp>
      <p:pic>
        <p:nvPicPr>
          <p:cNvPr id="1026" name="Picture 2" descr="http://vladimirkush.com/components/com_fpss/images/B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2057400" cy="28360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yload193.cargocollective.com/1/1/60195/6175946/Vladimir%20Kush%20%2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51305"/>
            <a:ext cx="3048000" cy="2433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ayload193.cargocollective.com/1/1/60195/6175946/1284017259_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034371"/>
            <a:ext cx="3048000" cy="228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135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3733800"/>
          </a:xfrm>
        </p:spPr>
        <p:txBody>
          <a:bodyPr>
            <a:normAutofit fontScale="85000" lnSpcReduction="10000"/>
          </a:bodyPr>
          <a:lstStyle/>
          <a:p>
            <a:r>
              <a:rPr lang="en-US" dirty="0" smtClean="0"/>
              <a:t>1987-Vladimir </a:t>
            </a:r>
            <a:r>
              <a:rPr lang="en-US" dirty="0" smtClean="0"/>
              <a:t>began to take part in exhibitions organized by the Union of Artists. </a:t>
            </a:r>
            <a:endParaRPr lang="en-US" dirty="0" smtClean="0"/>
          </a:p>
          <a:p>
            <a:r>
              <a:rPr lang="en-US" dirty="0" smtClean="0"/>
              <a:t>1990-Coburg</a:t>
            </a:r>
            <a:r>
              <a:rPr lang="en-US" dirty="0" smtClean="0"/>
              <a:t>, Germany </a:t>
            </a:r>
            <a:r>
              <a:rPr lang="en-US" dirty="0" smtClean="0"/>
              <a:t>nearly </a:t>
            </a:r>
            <a:r>
              <a:rPr lang="en-US" dirty="0" smtClean="0"/>
              <a:t>all his displayed paintings sold and after closing the </a:t>
            </a:r>
            <a:r>
              <a:rPr lang="en-US" dirty="0" smtClean="0"/>
              <a:t>exhibition</a:t>
            </a:r>
          </a:p>
          <a:p>
            <a:r>
              <a:rPr lang="en-US" dirty="0" smtClean="0"/>
              <a:t>In </a:t>
            </a:r>
            <a:r>
              <a:rPr lang="en-US" dirty="0" smtClean="0"/>
              <a:t>Los Angeles, Kush worked in a small, rented home garage, but was unable to find a place to display his paintings. </a:t>
            </a:r>
          </a:p>
          <a:p>
            <a:r>
              <a:rPr lang="en-US" dirty="0" smtClean="0"/>
              <a:t>He earned money by drawing portraits </a:t>
            </a:r>
            <a:r>
              <a:rPr lang="en-US" dirty="0" smtClean="0"/>
              <a:t>on </a:t>
            </a:r>
            <a:r>
              <a:rPr lang="en-US" dirty="0" smtClean="0"/>
              <a:t>the Santa Monica pier and eventually </a:t>
            </a:r>
            <a:r>
              <a:rPr lang="en-US" dirty="0" smtClean="0"/>
              <a:t>moved to Hawaii</a:t>
            </a:r>
            <a:r>
              <a:rPr lang="en-US" dirty="0" smtClean="0"/>
              <a:t>.</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962400"/>
            <a:ext cx="21336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959942"/>
            <a:ext cx="1966912" cy="265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99" y="3959942"/>
            <a:ext cx="2624977" cy="262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04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17"/>
            <a:ext cx="8229600" cy="3881284"/>
          </a:xfrm>
        </p:spPr>
        <p:txBody>
          <a:bodyPr>
            <a:normAutofit/>
          </a:bodyPr>
          <a:lstStyle/>
          <a:p>
            <a:r>
              <a:rPr lang="en-US" dirty="0" smtClean="0"/>
              <a:t>1993</a:t>
            </a:r>
            <a:r>
              <a:rPr lang="en-US" dirty="0"/>
              <a:t>-</a:t>
            </a:r>
            <a:r>
              <a:rPr lang="en-US" dirty="0" smtClean="0"/>
              <a:t> </a:t>
            </a:r>
            <a:r>
              <a:rPr lang="en-US" dirty="0" smtClean="0"/>
              <a:t>a dealer from France noticed the originality of Kush’s work and organized an exhibition in Hong Kong. </a:t>
            </a:r>
          </a:p>
          <a:p>
            <a:r>
              <a:rPr lang="en-US" dirty="0" smtClean="0"/>
              <a:t>1997- he exhibited </a:t>
            </a:r>
            <a:r>
              <a:rPr lang="en-US" dirty="0" smtClean="0"/>
              <a:t>in the galleries in </a:t>
            </a:r>
            <a:r>
              <a:rPr lang="en-US" dirty="0" err="1" smtClean="0"/>
              <a:t>Lahaina</a:t>
            </a:r>
            <a:r>
              <a:rPr lang="en-US" dirty="0" smtClean="0"/>
              <a:t>, Hawaii and in Seattle. </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352800"/>
            <a:ext cx="2839710" cy="17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8" y="3352800"/>
            <a:ext cx="2887603" cy="204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368" y="3380532"/>
            <a:ext cx="2590800" cy="211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95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 Rene Magritte</a:t>
            </a:r>
            <a:r>
              <a:rPr lang="en-US" dirty="0" smtClean="0"/>
              <a:t/>
            </a:r>
            <a:br>
              <a:rPr lang="en-US" dirty="0" smtClean="0"/>
            </a:br>
            <a:endParaRPr lang="en-US" dirty="0"/>
          </a:p>
        </p:txBody>
      </p:sp>
      <p:sp>
        <p:nvSpPr>
          <p:cNvPr id="3" name="Content Placeholder 2"/>
          <p:cNvSpPr>
            <a:spLocks noGrp="1"/>
          </p:cNvSpPr>
          <p:nvPr>
            <p:ph idx="1"/>
          </p:nvPr>
        </p:nvSpPr>
        <p:spPr>
          <a:xfrm>
            <a:off x="152400" y="685800"/>
            <a:ext cx="8763000" cy="4876800"/>
          </a:xfrm>
        </p:spPr>
        <p:txBody>
          <a:bodyPr>
            <a:normAutofit fontScale="70000" lnSpcReduction="20000"/>
          </a:bodyPr>
          <a:lstStyle/>
          <a:p>
            <a:r>
              <a:rPr lang="en-US" dirty="0" smtClean="0"/>
              <a:t>Born </a:t>
            </a:r>
            <a:r>
              <a:rPr lang="en-US" dirty="0"/>
              <a:t>in 1898</a:t>
            </a:r>
          </a:p>
          <a:p>
            <a:r>
              <a:rPr lang="en-US" dirty="0" smtClean="0"/>
              <a:t>Internationally </a:t>
            </a:r>
            <a:r>
              <a:rPr lang="en-US" dirty="0"/>
              <a:t>acclaimed surrealist </a:t>
            </a:r>
            <a:r>
              <a:rPr lang="en-US" dirty="0" smtClean="0"/>
              <a:t>artist</a:t>
            </a:r>
          </a:p>
          <a:p>
            <a:r>
              <a:rPr lang="en-US" dirty="0"/>
              <a:t>1916 -</a:t>
            </a:r>
            <a:r>
              <a:rPr lang="en-US" dirty="0" smtClean="0"/>
              <a:t>1918 </a:t>
            </a:r>
            <a:r>
              <a:rPr lang="en-US" dirty="0"/>
              <a:t>study at the </a:t>
            </a:r>
            <a:r>
              <a:rPr lang="en-US" dirty="0" err="1"/>
              <a:t>Academie</a:t>
            </a:r>
            <a:r>
              <a:rPr lang="en-US" dirty="0"/>
              <a:t> des </a:t>
            </a:r>
            <a:r>
              <a:rPr lang="en-US" dirty="0" smtClean="0"/>
              <a:t>Beaux-Art in Brussels.</a:t>
            </a:r>
            <a:endParaRPr lang="en-US" dirty="0"/>
          </a:p>
          <a:p>
            <a:r>
              <a:rPr lang="en-US" dirty="0" smtClean="0"/>
              <a:t>"</a:t>
            </a:r>
            <a:r>
              <a:rPr lang="en-US" dirty="0"/>
              <a:t>My painting is visible images which conceal nothing; they evoke mystery and, indeed, when one sees one of my pictures, one asks oneself this simple question, 'What does that mean?' It does not mean anything, because mystery means nothing, it is unknowable."</a:t>
            </a:r>
          </a:p>
          <a:p>
            <a:r>
              <a:rPr lang="en-US" dirty="0" smtClean="0"/>
              <a:t>He </a:t>
            </a:r>
            <a:r>
              <a:rPr lang="en-US" dirty="0"/>
              <a:t>left the school, because he thought that it was a waste of </a:t>
            </a:r>
            <a:r>
              <a:rPr lang="en-US" dirty="0" smtClean="0"/>
              <a:t>time</a:t>
            </a:r>
          </a:p>
          <a:p>
            <a:r>
              <a:rPr lang="en-US" dirty="0" smtClean="0"/>
              <a:t>1922 </a:t>
            </a:r>
            <a:r>
              <a:rPr lang="en-US" dirty="0"/>
              <a:t>he married Georgette, and took a number of small jobs, including painting cabbage roses for a wallpaper company, </a:t>
            </a:r>
            <a:r>
              <a:rPr lang="en-US" dirty="0" smtClean="0"/>
              <a:t>to </a:t>
            </a:r>
            <a:r>
              <a:rPr lang="en-US" dirty="0"/>
              <a:t>pay the bills</a:t>
            </a:r>
            <a:r>
              <a:rPr lang="en-US" dirty="0" smtClean="0"/>
              <a:t>.</a:t>
            </a:r>
            <a:r>
              <a:rPr lang="en-US" dirty="0"/>
              <a:t/>
            </a:r>
            <a:br>
              <a:rPr lang="en-US" dirty="0"/>
            </a:br>
            <a:endParaRPr lang="en-US" dirty="0" smtClean="0"/>
          </a:p>
          <a:p>
            <a:r>
              <a:rPr lang="en-US" dirty="0" smtClean="0"/>
              <a:t>He </a:t>
            </a:r>
            <a:r>
              <a:rPr lang="en-US" dirty="0"/>
              <a:t>reached fame in his 50’s.</a:t>
            </a:r>
          </a:p>
          <a:p>
            <a:pPr marL="0" indent="0">
              <a:buNone/>
            </a:pPr>
            <a:r>
              <a:rPr lang="en-US" dirty="0"/>
              <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0"/>
            <a:ext cx="2743200" cy="195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478616"/>
            <a:ext cx="1685521" cy="217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250015"/>
            <a:ext cx="2400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055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5257800"/>
          </a:xfrm>
        </p:spPr>
        <p:txBody>
          <a:bodyPr>
            <a:normAutofit fontScale="70000" lnSpcReduction="20000"/>
          </a:bodyPr>
          <a:lstStyle/>
          <a:p>
            <a:r>
              <a:rPr lang="en-US" dirty="0" smtClean="0"/>
              <a:t>Early in his career </a:t>
            </a:r>
            <a:r>
              <a:rPr lang="en-US" dirty="0" smtClean="0"/>
              <a:t>Magritte </a:t>
            </a:r>
            <a:r>
              <a:rPr lang="en-US" dirty="0" smtClean="0"/>
              <a:t>realized </a:t>
            </a:r>
            <a:r>
              <a:rPr lang="en-US" dirty="0" smtClean="0"/>
              <a:t>surrealism was the art form </a:t>
            </a:r>
            <a:r>
              <a:rPr lang="en-US" dirty="0" smtClean="0"/>
              <a:t>he </a:t>
            </a:r>
            <a:r>
              <a:rPr lang="en-US" dirty="0" smtClean="0"/>
              <a:t>most enjoyed. </a:t>
            </a:r>
            <a:endParaRPr lang="en-US" dirty="0" smtClean="0"/>
          </a:p>
          <a:p>
            <a:r>
              <a:rPr lang="en-US" dirty="0"/>
              <a:t>1925 </a:t>
            </a:r>
            <a:r>
              <a:rPr lang="en-US" u="sng" dirty="0">
                <a:hlinkClick r:id="rId2"/>
              </a:rPr>
              <a:t>The Lost Jockey</a:t>
            </a:r>
            <a:r>
              <a:rPr lang="en-US" dirty="0"/>
              <a:t> </a:t>
            </a:r>
            <a:endParaRPr lang="en-US" dirty="0" smtClean="0"/>
          </a:p>
          <a:p>
            <a:r>
              <a:rPr lang="en-US" dirty="0" smtClean="0"/>
              <a:t>1926- </a:t>
            </a:r>
            <a:r>
              <a:rPr lang="en-US" u="sng" dirty="0" smtClean="0">
                <a:hlinkClick r:id="rId3"/>
              </a:rPr>
              <a:t>The </a:t>
            </a:r>
            <a:r>
              <a:rPr lang="en-US" u="sng" dirty="0" smtClean="0">
                <a:hlinkClick r:id="rId3"/>
              </a:rPr>
              <a:t>Threatened Assassin</a:t>
            </a:r>
            <a:r>
              <a:rPr lang="en-US" dirty="0" smtClean="0"/>
              <a:t> was one of his earliest </a:t>
            </a:r>
            <a:r>
              <a:rPr lang="en-US" dirty="0" smtClean="0"/>
              <a:t>pieces</a:t>
            </a:r>
          </a:p>
          <a:p>
            <a:r>
              <a:rPr lang="en-US" dirty="0" smtClean="0"/>
              <a:t>1927-Magritte </a:t>
            </a:r>
            <a:r>
              <a:rPr lang="en-US" dirty="0" smtClean="0"/>
              <a:t>had his first one man </a:t>
            </a:r>
            <a:r>
              <a:rPr lang="en-US" dirty="0" smtClean="0"/>
              <a:t>show in </a:t>
            </a:r>
            <a:r>
              <a:rPr lang="en-US" dirty="0" smtClean="0"/>
              <a:t>Brussels. </a:t>
            </a:r>
            <a:endParaRPr lang="en-US" dirty="0" smtClean="0"/>
          </a:p>
          <a:p>
            <a:r>
              <a:rPr lang="en-US" dirty="0" smtClean="0"/>
              <a:t>During </a:t>
            </a:r>
            <a:r>
              <a:rPr lang="en-US" dirty="0" smtClean="0"/>
              <a:t>this period of his life, he was producing nearly one piece of art work each </a:t>
            </a:r>
            <a:r>
              <a:rPr lang="en-US" dirty="0" smtClean="0"/>
              <a:t>day. Critiques did not lik</a:t>
            </a:r>
            <a:r>
              <a:rPr lang="en-US" dirty="0" smtClean="0"/>
              <a:t>e his work.</a:t>
            </a:r>
            <a:endParaRPr lang="en-US" dirty="0" smtClean="0"/>
          </a:p>
          <a:p>
            <a:r>
              <a:rPr lang="en-US" dirty="0" smtClean="0"/>
              <a:t>Depressed </a:t>
            </a:r>
            <a:r>
              <a:rPr lang="en-US" dirty="0" smtClean="0"/>
              <a:t>by </a:t>
            </a:r>
            <a:r>
              <a:rPr lang="en-US" dirty="0" smtClean="0"/>
              <a:t>failure</a:t>
            </a:r>
            <a:r>
              <a:rPr lang="en-US" dirty="0" smtClean="0"/>
              <a:t>, he moved to </a:t>
            </a:r>
            <a:r>
              <a:rPr lang="en-US" dirty="0" smtClean="0"/>
              <a:t>Paris and </a:t>
            </a:r>
            <a:r>
              <a:rPr lang="en-US" dirty="0" smtClean="0"/>
              <a:t>became friends with artist Andre Breton, the founder of Surrealism</a:t>
            </a:r>
            <a:r>
              <a:rPr lang="en-US" dirty="0" smtClean="0"/>
              <a:t>.</a:t>
            </a:r>
          </a:p>
          <a:p>
            <a:r>
              <a:rPr lang="en-US" dirty="0" smtClean="0"/>
              <a:t>1927-1930</a:t>
            </a:r>
            <a:r>
              <a:rPr lang="en-US" dirty="0" smtClean="0"/>
              <a:t>, Rene Magritte became actively involved in the surrealist group, and much of the works during this time period were described as </a:t>
            </a:r>
            <a:r>
              <a:rPr lang="en-US" dirty="0" smtClean="0"/>
              <a:t>cavernous, showcasing </a:t>
            </a:r>
            <a:r>
              <a:rPr lang="en-US" dirty="0" smtClean="0"/>
              <a:t>bizarre </a:t>
            </a:r>
            <a:r>
              <a:rPr lang="en-US" dirty="0" smtClean="0"/>
              <a:t>scenes</a:t>
            </a:r>
            <a:r>
              <a:rPr lang="en-US" dirty="0" smtClean="0"/>
              <a:t/>
            </a:r>
            <a:br>
              <a:rPr lang="en-US" dirty="0" smtClean="0"/>
            </a:br>
            <a:r>
              <a:rPr lang="en-US" dirty="0" smtClean="0"/>
              <a:t/>
            </a:r>
            <a:br>
              <a:rPr lang="en-US" dirty="0" smtClean="0"/>
            </a:br>
            <a:endParaRPr lang="en-US" dirty="0" smtClean="0"/>
          </a:p>
          <a:p>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602" y="3962400"/>
            <a:ext cx="2819400" cy="222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3962400"/>
            <a:ext cx="3098088" cy="235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cellophaneland.com/wp-content/uploads/2011/08/mczyzn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676067"/>
            <a:ext cx="2128547" cy="292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74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6869"/>
            <a:ext cx="8610600" cy="5297131"/>
          </a:xfrm>
        </p:spPr>
        <p:txBody>
          <a:bodyPr>
            <a:normAutofit fontScale="62500" lnSpcReduction="20000"/>
          </a:bodyPr>
          <a:lstStyle/>
          <a:p>
            <a:r>
              <a:rPr lang="en-US" dirty="0" smtClean="0"/>
              <a:t>To Magritte, what is concealed is more important than what is open to </a:t>
            </a:r>
            <a:r>
              <a:rPr lang="en-US" dirty="0" smtClean="0"/>
              <a:t>view</a:t>
            </a:r>
          </a:p>
          <a:p>
            <a:r>
              <a:rPr lang="en-US" dirty="0" smtClean="0"/>
              <a:t>This </a:t>
            </a:r>
            <a:r>
              <a:rPr lang="en-US" dirty="0" smtClean="0"/>
              <a:t>was true both of his own fears and of his manner of depicting the </a:t>
            </a:r>
            <a:r>
              <a:rPr lang="en-US" dirty="0" smtClean="0"/>
              <a:t>mysterious</a:t>
            </a:r>
          </a:p>
          <a:p>
            <a:r>
              <a:rPr lang="en-US" dirty="0" smtClean="0"/>
              <a:t>If </a:t>
            </a:r>
            <a:r>
              <a:rPr lang="en-US" dirty="0" smtClean="0"/>
              <a:t>he wrapped a body in </a:t>
            </a:r>
            <a:r>
              <a:rPr lang="en-US" dirty="0" smtClean="0"/>
              <a:t>linen it </a:t>
            </a:r>
            <a:r>
              <a:rPr lang="en-US" dirty="0" smtClean="0"/>
              <a:t>was not so much to hide as to achieve an effect of alienation. </a:t>
            </a:r>
            <a:endParaRPr lang="en-US" dirty="0" smtClean="0"/>
          </a:p>
          <a:p>
            <a:r>
              <a:rPr lang="en-US" i="1" dirty="0" smtClean="0"/>
              <a:t>“</a:t>
            </a:r>
            <a:r>
              <a:rPr lang="en-US" i="1" dirty="0" smtClean="0"/>
              <a:t>Everything </a:t>
            </a:r>
            <a:r>
              <a:rPr lang="en-US" i="1" dirty="0" smtClean="0"/>
              <a:t>we see hides another thing, we always want to see what is hidden by what we see. ” – Rene Magritte</a:t>
            </a:r>
          </a:p>
          <a:p>
            <a:endParaRPr lang="en-US" i="1" dirty="0" smtClean="0"/>
          </a:p>
          <a:p>
            <a:r>
              <a:rPr lang="en-US" dirty="0" smtClean="0"/>
              <a:t>During the German occupation of Belgium in World War II, Magritte remained in </a:t>
            </a:r>
            <a:r>
              <a:rPr lang="en-US" dirty="0" smtClean="0"/>
              <a:t>Brussels. After </a:t>
            </a:r>
            <a:r>
              <a:rPr lang="en-US" dirty="0" smtClean="0"/>
              <a:t>the fallout with Breton, Rene Magritte briefly adopted a colorful, painterly style in 1943-44, an interlude known as his “Renoir Period", as a reaction to his feelings of alienation and abandonment that came with living in German occupied Belgium. </a:t>
            </a:r>
          </a:p>
          <a:p>
            <a:r>
              <a:rPr lang="en-US" dirty="0" smtClean="0"/>
              <a:t>During this time, Magritte supported himself through the production of fake painting of Van Gogh, Picasso, and </a:t>
            </a:r>
            <a:r>
              <a:rPr lang="en-US" u="sng" dirty="0" smtClean="0"/>
              <a:t>Paul Cezanne</a:t>
            </a:r>
            <a:r>
              <a:rPr lang="en-US" dirty="0" smtClean="0"/>
              <a:t> </a:t>
            </a:r>
            <a:br>
              <a:rPr lang="en-US" dirty="0" smtClean="0"/>
            </a:br>
            <a:r>
              <a:rPr lang="en-US" dirty="0" smtClean="0"/>
              <a:t/>
            </a:r>
            <a:br>
              <a:rPr lang="en-US" dirty="0" smtClean="0"/>
            </a:br>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2914650" cy="201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224633"/>
            <a:ext cx="2762250" cy="209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7368" y="4038600"/>
            <a:ext cx="1792883" cy="256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415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942" y="116444"/>
            <a:ext cx="8229600" cy="4226956"/>
          </a:xfrm>
        </p:spPr>
        <p:txBody>
          <a:bodyPr>
            <a:normAutofit fontScale="70000" lnSpcReduction="20000"/>
          </a:bodyPr>
          <a:lstStyle/>
          <a:p>
            <a:r>
              <a:rPr lang="en-US" dirty="0" smtClean="0"/>
              <a:t>Rene Magritte stayed in Brussels for the remainder of his </a:t>
            </a:r>
            <a:r>
              <a:rPr lang="en-US" dirty="0" smtClean="0"/>
              <a:t>life and did Surrealism for most of it.</a:t>
            </a:r>
          </a:p>
          <a:p>
            <a:r>
              <a:rPr lang="en-US" dirty="0" smtClean="0"/>
              <a:t>During </a:t>
            </a:r>
            <a:r>
              <a:rPr lang="en-US" dirty="0" smtClean="0"/>
              <a:t>the course of his career, Rene Magritte would also use famous paintings, which were created by other artists, to put his own surrealist twist on it. One of the works he did, was recreate </a:t>
            </a:r>
            <a:r>
              <a:rPr lang="en-US" u="sng" dirty="0" smtClean="0">
                <a:hlinkClick r:id="rId2"/>
              </a:rPr>
              <a:t>The Balcony</a:t>
            </a:r>
            <a:r>
              <a:rPr lang="en-US" dirty="0" smtClean="0"/>
              <a:t> (a piece after the masterpiece of the same name, by </a:t>
            </a:r>
            <a:r>
              <a:rPr lang="en-US" u="sng" dirty="0" smtClean="0">
                <a:hlinkClick r:id="rId3"/>
              </a:rPr>
              <a:t>Eduard </a:t>
            </a:r>
            <a:r>
              <a:rPr lang="en-US" u="sng" dirty="0" err="1" smtClean="0">
                <a:hlinkClick r:id="rId3"/>
              </a:rPr>
              <a:t>Manet</a:t>
            </a:r>
            <a:r>
              <a:rPr lang="en-US" u="sng" dirty="0" smtClean="0"/>
              <a:t>.</a:t>
            </a:r>
            <a:r>
              <a:rPr lang="en-US" dirty="0" smtClean="0"/>
              <a:t> </a:t>
            </a:r>
            <a:endParaRPr lang="en-US" dirty="0" smtClean="0"/>
          </a:p>
          <a:p>
            <a:r>
              <a:rPr lang="en-US" dirty="0" smtClean="0"/>
              <a:t>He </a:t>
            </a:r>
            <a:r>
              <a:rPr lang="en-US" dirty="0" smtClean="0"/>
              <a:t>had a playful and provocative sense of </a:t>
            </a:r>
            <a:r>
              <a:rPr lang="en-US" dirty="0" smtClean="0"/>
              <a:t>humor. One </a:t>
            </a:r>
            <a:r>
              <a:rPr lang="en-US" dirty="0" smtClean="0"/>
              <a:t>such example of this is the series of pipe paintings which he created. </a:t>
            </a:r>
            <a:endParaRPr lang="en-US" dirty="0" smtClean="0"/>
          </a:p>
          <a:p>
            <a:r>
              <a:rPr lang="en-US" dirty="0" smtClean="0"/>
              <a:t>The </a:t>
            </a:r>
            <a:r>
              <a:rPr lang="en-US" dirty="0" smtClean="0"/>
              <a:t>fascination he had with a paradoxical world, is clearly seen when you view the entire series as a whole piece, rather than viewing the images on their own. </a:t>
            </a:r>
            <a:br>
              <a:rPr lang="en-US" dirty="0" smtClean="0"/>
            </a:br>
            <a:r>
              <a:rPr lang="en-US" dirty="0" smtClean="0"/>
              <a:t/>
            </a:r>
            <a:br>
              <a:rPr lang="en-US" dirty="0" smtClean="0"/>
            </a:br>
            <a:endParaRPr lang="en-US" dirty="0" smtClean="0"/>
          </a:p>
          <a:p>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810000"/>
            <a:ext cx="1952625" cy="261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810000"/>
            <a:ext cx="1811286" cy="257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872076"/>
            <a:ext cx="3276600" cy="24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312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86800" cy="3733800"/>
          </a:xfrm>
        </p:spPr>
        <p:txBody>
          <a:bodyPr>
            <a:normAutofit fontScale="92500" lnSpcReduction="20000"/>
          </a:bodyPr>
          <a:lstStyle/>
          <a:p>
            <a:pPr marL="0" indent="0">
              <a:buNone/>
            </a:pPr>
            <a:r>
              <a:rPr lang="en-US" i="1" dirty="0" smtClean="0"/>
              <a:t>“</a:t>
            </a:r>
            <a:r>
              <a:rPr lang="en-US" i="1" dirty="0" smtClean="0"/>
              <a:t>If </a:t>
            </a:r>
            <a:r>
              <a:rPr lang="en-US" i="1" dirty="0" smtClean="0"/>
              <a:t>the dream is a translation of waking life, waking life is also a translation of the dream. ”-Rene Magritte</a:t>
            </a:r>
          </a:p>
          <a:p>
            <a:endParaRPr lang="en-US" i="1" dirty="0" smtClean="0"/>
          </a:p>
          <a:p>
            <a:r>
              <a:rPr lang="en-US" dirty="0" smtClean="0"/>
              <a:t>Magritte influenced many future artists.</a:t>
            </a:r>
            <a:endParaRPr lang="en-US" dirty="0" smtClean="0"/>
          </a:p>
          <a:p>
            <a:r>
              <a:rPr lang="en-US" dirty="0" smtClean="0"/>
              <a:t>His ability to present figures in a suggestive, yet questioning manner, made his work extremely desirable, especially during the 1960s. </a:t>
            </a:r>
            <a:br>
              <a:rPr lang="en-US" dirty="0" smtClean="0"/>
            </a:br>
            <a:r>
              <a:rPr lang="en-US" dirty="0" smtClean="0"/>
              <a:t/>
            </a:r>
            <a:br>
              <a:rPr lang="en-US" dirty="0" smtClean="0"/>
            </a:br>
            <a:r>
              <a:rPr lang="en-US" dirty="0" smtClean="0"/>
              <a:t>He died in 1967, of pancreatic cancer.</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9016"/>
            <a:ext cx="3705225" cy="289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028" y="3889016"/>
            <a:ext cx="2667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953" y="3048000"/>
            <a:ext cx="2387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317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561</Words>
  <Application>Microsoft Office PowerPoint</Application>
  <PresentationFormat>On-screen Show (4:3)</PresentationFormat>
  <Paragraphs>44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Vladimir Kush</vt:lpstr>
      <vt:lpstr>PowerPoint Presentation</vt:lpstr>
      <vt:lpstr>PowerPoint Presentation</vt:lpstr>
      <vt:lpstr> Rene Magritte </vt:lpstr>
      <vt:lpstr>PowerPoint Presentation</vt:lpstr>
      <vt:lpstr>PowerPoint Presentation</vt:lpstr>
      <vt:lpstr>PowerPoint Presentation</vt:lpstr>
      <vt:lpstr>PowerPoint Presentation</vt:lpstr>
    </vt:vector>
  </TitlesOfParts>
  <Company>PFISD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Lawrence</dc:creator>
  <cp:lastModifiedBy>Abigail Soto</cp:lastModifiedBy>
  <cp:revision>14</cp:revision>
  <dcterms:created xsi:type="dcterms:W3CDTF">2016-02-22T14:49:48Z</dcterms:created>
  <dcterms:modified xsi:type="dcterms:W3CDTF">2016-02-24T18:42:12Z</dcterms:modified>
</cp:coreProperties>
</file>