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0" r:id="rId5"/>
    <p:sldId id="261" r:id="rId6"/>
    <p:sldId id="262" r:id="rId7"/>
    <p:sldId id="266" r:id="rId8"/>
    <p:sldId id="263" r:id="rId9"/>
    <p:sldId id="264" r:id="rId10"/>
    <p:sldId id="265" r:id="rId11"/>
    <p:sldId id="267" r:id="rId12"/>
    <p:sldId id="25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CD8501-BBC8-49F0-83C2-989D2CFA008B}" type="datetimeFigureOut">
              <a:rPr lang="en-US" smtClean="0"/>
              <a:t>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3AB9D-7347-416F-833A-C74EA12A090C}" type="slidenum">
              <a:rPr lang="en-US" smtClean="0"/>
              <a:t>‹#›</a:t>
            </a:fld>
            <a:endParaRPr lang="en-US"/>
          </a:p>
        </p:txBody>
      </p:sp>
    </p:spTree>
    <p:extLst>
      <p:ext uri="{BB962C8B-B14F-4D97-AF65-F5344CB8AC3E}">
        <p14:creationId xmlns:p14="http://schemas.microsoft.com/office/powerpoint/2010/main" val="37072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43AB9D-7347-416F-833A-C74EA12A090C}" type="slidenum">
              <a:rPr lang="en-US" smtClean="0"/>
              <a:t>12</a:t>
            </a:fld>
            <a:endParaRPr lang="en-US"/>
          </a:p>
        </p:txBody>
      </p:sp>
    </p:spTree>
    <p:extLst>
      <p:ext uri="{BB962C8B-B14F-4D97-AF65-F5344CB8AC3E}">
        <p14:creationId xmlns:p14="http://schemas.microsoft.com/office/powerpoint/2010/main" val="211368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A8CD8D-0430-483C-848D-C1E1639903B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327313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8CD8D-0430-483C-848D-C1E1639903B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263373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8CD8D-0430-483C-848D-C1E1639903B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167301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8CD8D-0430-483C-848D-C1E1639903B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178602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A8CD8D-0430-483C-848D-C1E1639903BC}"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104439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A8CD8D-0430-483C-848D-C1E1639903B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25731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A8CD8D-0430-483C-848D-C1E1639903BC}"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272155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A8CD8D-0430-483C-848D-C1E1639903BC}"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199185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8CD8D-0430-483C-848D-C1E1639903BC}"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3048141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CD8D-0430-483C-848D-C1E1639903B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28558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A8CD8D-0430-483C-848D-C1E1639903BC}"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78A20-3FAB-4481-8A6B-4EDFC8E7C060}" type="slidenum">
              <a:rPr lang="en-US" smtClean="0"/>
              <a:t>‹#›</a:t>
            </a:fld>
            <a:endParaRPr lang="en-US"/>
          </a:p>
        </p:txBody>
      </p:sp>
    </p:spTree>
    <p:extLst>
      <p:ext uri="{BB962C8B-B14F-4D97-AF65-F5344CB8AC3E}">
        <p14:creationId xmlns:p14="http://schemas.microsoft.com/office/powerpoint/2010/main" val="4072308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8CD8D-0430-483C-848D-C1E1639903BC}" type="datetimeFigureOut">
              <a:rPr lang="en-US" smtClean="0"/>
              <a:t>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78A20-3FAB-4481-8A6B-4EDFC8E7C060}" type="slidenum">
              <a:rPr lang="en-US" smtClean="0"/>
              <a:t>‹#›</a:t>
            </a:fld>
            <a:endParaRPr lang="en-US"/>
          </a:p>
        </p:txBody>
      </p:sp>
    </p:spTree>
    <p:extLst>
      <p:ext uri="{BB962C8B-B14F-4D97-AF65-F5344CB8AC3E}">
        <p14:creationId xmlns:p14="http://schemas.microsoft.com/office/powerpoint/2010/main" val="2564914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theartstory.org/artist-arp-hans.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3440" y="1122363"/>
            <a:ext cx="7274560" cy="2387600"/>
          </a:xfrm>
        </p:spPr>
        <p:txBody>
          <a:bodyPr>
            <a:normAutofit/>
          </a:bodyPr>
          <a:lstStyle/>
          <a:p>
            <a:r>
              <a:rPr lang="en-US" sz="9600" dirty="0" smtClean="0"/>
              <a:t>Jean Arp</a:t>
            </a:r>
            <a:endParaRPr lang="en-US" sz="9600" dirty="0"/>
          </a:p>
        </p:txBody>
      </p:sp>
      <p:sp>
        <p:nvSpPr>
          <p:cNvPr id="3" name="Subtitle 2"/>
          <p:cNvSpPr>
            <a:spLocks noGrp="1"/>
          </p:cNvSpPr>
          <p:nvPr>
            <p:ph type="subTitle" idx="1"/>
          </p:nvPr>
        </p:nvSpPr>
        <p:spPr>
          <a:xfrm>
            <a:off x="3210560" y="3602038"/>
            <a:ext cx="7457440" cy="1655762"/>
          </a:xfrm>
        </p:spPr>
        <p:txBody>
          <a:bodyPr>
            <a:normAutofit lnSpcReduction="10000"/>
          </a:bodyPr>
          <a:lstStyle/>
          <a:p>
            <a:r>
              <a:rPr lang="en-US" dirty="0" smtClean="0"/>
              <a:t>(Hans) </a:t>
            </a:r>
            <a:r>
              <a:rPr lang="en-US" dirty="0"/>
              <a:t>Arp</a:t>
            </a:r>
          </a:p>
          <a:p>
            <a:r>
              <a:rPr lang="en-US" dirty="0"/>
              <a:t>French-German-American Sculptor, Painter, and Collagist</a:t>
            </a:r>
          </a:p>
          <a:p>
            <a:r>
              <a:rPr lang="en-US" dirty="0"/>
              <a:t>Movements and Styles: Dada, </a:t>
            </a:r>
            <a:r>
              <a:rPr lang="en-US" dirty="0" smtClean="0"/>
              <a:t>Surrealism</a:t>
            </a:r>
          </a:p>
          <a:p>
            <a:r>
              <a:rPr lang="en-US" dirty="0" smtClean="0">
                <a:hlinkClick r:id="rId2"/>
              </a:rPr>
              <a:t>http://www.theartstory.org/artist-arp-hans.htm</a:t>
            </a:r>
            <a:endParaRPr lang="en-US" dirty="0"/>
          </a:p>
          <a:p>
            <a:endParaRPr lang="en-US" dirty="0"/>
          </a:p>
        </p:txBody>
      </p:sp>
      <p:pic>
        <p:nvPicPr>
          <p:cNvPr id="2050" name="Picture 2" descr="Hans Arp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 y="518002"/>
            <a:ext cx="2418080" cy="3719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766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jean arp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495" y="320675"/>
            <a:ext cx="47434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jean arp scul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614" y="454025"/>
            <a:ext cx="4095750" cy="619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4246" y="5629612"/>
            <a:ext cx="1222066" cy="1015663"/>
          </a:xfrm>
          <a:prstGeom prst="rect">
            <a:avLst/>
          </a:prstGeom>
          <a:noFill/>
        </p:spPr>
        <p:txBody>
          <a:bodyPr wrap="none" rtlCol="0">
            <a:spAutoFit/>
          </a:bodyPr>
          <a:lstStyle/>
          <a:p>
            <a:pPr algn="ctr"/>
            <a:r>
              <a:rPr lang="en-US" sz="2000" dirty="0" smtClean="0"/>
              <a:t>Draw </a:t>
            </a:r>
          </a:p>
          <a:p>
            <a:pPr algn="ctr"/>
            <a:r>
              <a:rPr lang="en-US" sz="2000" dirty="0" smtClean="0"/>
              <a:t>1 </a:t>
            </a:r>
          </a:p>
          <a:p>
            <a:pPr algn="ctr"/>
            <a:r>
              <a:rPr lang="en-US" sz="2000" dirty="0" smtClean="0"/>
              <a:t>sculpture.</a:t>
            </a:r>
            <a:endParaRPr lang="en-US" sz="2000" dirty="0"/>
          </a:p>
        </p:txBody>
      </p:sp>
    </p:spTree>
    <p:extLst>
      <p:ext uri="{BB962C8B-B14F-4D97-AF65-F5344CB8AC3E}">
        <p14:creationId xmlns:p14="http://schemas.microsoft.com/office/powerpoint/2010/main" val="31957634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Plaster</a:t>
            </a:r>
            <a:endParaRPr lang="en-US" sz="4800" b="1" dirty="0"/>
          </a:p>
        </p:txBody>
      </p:sp>
      <p:sp>
        <p:nvSpPr>
          <p:cNvPr id="3" name="Content Placeholder 2"/>
          <p:cNvSpPr>
            <a:spLocks noGrp="1"/>
          </p:cNvSpPr>
          <p:nvPr>
            <p:ph idx="1"/>
          </p:nvPr>
        </p:nvSpPr>
        <p:spPr/>
        <p:txBody>
          <a:bodyPr>
            <a:normAutofit/>
          </a:bodyPr>
          <a:lstStyle/>
          <a:p>
            <a:pPr marL="0" indent="0">
              <a:buNone/>
            </a:pPr>
            <a:r>
              <a:rPr lang="en-US" sz="3600" dirty="0" smtClean="0"/>
              <a:t>1. Prepare container</a:t>
            </a:r>
            <a:endParaRPr lang="en-US" sz="3600" dirty="0"/>
          </a:p>
          <a:p>
            <a:pPr marL="0" indent="0">
              <a:buNone/>
            </a:pPr>
            <a:endParaRPr lang="en-US" sz="2000" dirty="0" smtClean="0"/>
          </a:p>
          <a:p>
            <a:pPr marL="0" indent="0">
              <a:buNone/>
            </a:pPr>
            <a:r>
              <a:rPr lang="en-US" sz="3600" dirty="0" smtClean="0"/>
              <a:t>2. Mix Plaster</a:t>
            </a:r>
          </a:p>
          <a:p>
            <a:pPr lvl="1"/>
            <a:r>
              <a:rPr lang="en-US" sz="3200" dirty="0" smtClean="0"/>
              <a:t>½ plaster, ½ warm water</a:t>
            </a:r>
          </a:p>
          <a:p>
            <a:pPr lvl="1"/>
            <a:r>
              <a:rPr lang="en-US" sz="3200" dirty="0" smtClean="0"/>
              <a:t>Pancake consistency</a:t>
            </a:r>
          </a:p>
          <a:p>
            <a:pPr marL="0" indent="0">
              <a:buNone/>
            </a:pPr>
            <a:r>
              <a:rPr lang="en-US" sz="3600" dirty="0" smtClean="0"/>
              <a:t>3. Set up container form, tap out air bubbles</a:t>
            </a:r>
          </a:p>
          <a:p>
            <a:pPr marL="0" indent="0">
              <a:buNone/>
            </a:pPr>
            <a:r>
              <a:rPr lang="en-US" sz="3600" dirty="0" smtClean="0"/>
              <a:t>4. Place on Shelf</a:t>
            </a:r>
          </a:p>
        </p:txBody>
      </p:sp>
    </p:spTree>
    <p:extLst>
      <p:ext uri="{BB962C8B-B14F-4D97-AF65-F5344CB8AC3E}">
        <p14:creationId xmlns:p14="http://schemas.microsoft.com/office/powerpoint/2010/main" val="296119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ean a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535" y="346075"/>
            <a:ext cx="4911671" cy="65119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84160" y="1483360"/>
            <a:ext cx="3194464" cy="646331"/>
          </a:xfrm>
          <a:prstGeom prst="rect">
            <a:avLst/>
          </a:prstGeom>
          <a:noFill/>
        </p:spPr>
        <p:txBody>
          <a:bodyPr wrap="none" rtlCol="0">
            <a:spAutoFit/>
          </a:bodyPr>
          <a:lstStyle/>
          <a:p>
            <a:r>
              <a:rPr lang="en-US" sz="3600" dirty="0" smtClean="0"/>
              <a:t>Soap Challenge!</a:t>
            </a:r>
            <a:endParaRPr lang="en-US" sz="3600" dirty="0"/>
          </a:p>
        </p:txBody>
      </p:sp>
    </p:spTree>
    <p:extLst>
      <p:ext uri="{BB962C8B-B14F-4D97-AF65-F5344CB8AC3E}">
        <p14:creationId xmlns:p14="http://schemas.microsoft.com/office/powerpoint/2010/main" val="2749983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Plaster Design</a:t>
            </a:r>
            <a:endParaRPr lang="en-US" dirty="0"/>
          </a:p>
        </p:txBody>
      </p:sp>
      <p:sp>
        <p:nvSpPr>
          <p:cNvPr id="3" name="Content Placeholder 2"/>
          <p:cNvSpPr>
            <a:spLocks noGrp="1"/>
          </p:cNvSpPr>
          <p:nvPr>
            <p:ph idx="1"/>
          </p:nvPr>
        </p:nvSpPr>
        <p:spPr/>
        <p:txBody>
          <a:bodyPr/>
          <a:lstStyle/>
          <a:p>
            <a:pPr marL="0" indent="0">
              <a:buNone/>
            </a:pPr>
            <a:r>
              <a:rPr lang="en-US" dirty="0" smtClean="0"/>
              <a:t>1. Unveil plaster sculpture</a:t>
            </a:r>
          </a:p>
          <a:p>
            <a:pPr marL="0" indent="0">
              <a:buNone/>
            </a:pPr>
            <a:r>
              <a:rPr lang="en-US" dirty="0" smtClean="0"/>
              <a:t>2. Draw the present sculpture in sketchbook</a:t>
            </a:r>
          </a:p>
          <a:p>
            <a:pPr marL="0" indent="0">
              <a:buNone/>
            </a:pPr>
            <a:r>
              <a:rPr lang="en-US" dirty="0" smtClean="0"/>
              <a:t>3. Draw your inspiration for sculpture.</a:t>
            </a:r>
          </a:p>
          <a:p>
            <a:pPr marL="0" indent="0">
              <a:buNone/>
            </a:pPr>
            <a:r>
              <a:rPr lang="en-US" dirty="0" smtClean="0"/>
              <a:t>4. Design your sculpture.</a:t>
            </a:r>
          </a:p>
          <a:p>
            <a:pPr marL="0" indent="0">
              <a:buNone/>
            </a:pPr>
            <a:endParaRPr lang="en-US" b="1" u="sng" dirty="0" smtClean="0"/>
          </a:p>
          <a:p>
            <a:pPr marL="0" indent="0">
              <a:buNone/>
            </a:pPr>
            <a:r>
              <a:rPr lang="en-US" b="1" u="sng" dirty="0" smtClean="0"/>
              <a:t>Focus:</a:t>
            </a:r>
            <a:endParaRPr lang="en-US" b="1" u="sng" dirty="0"/>
          </a:p>
          <a:p>
            <a:pPr marL="0" indent="0">
              <a:buNone/>
            </a:pPr>
            <a:r>
              <a:rPr lang="en-US" dirty="0" smtClean="0"/>
              <a:t>Movement, Line, Form, Balance, Value</a:t>
            </a:r>
            <a:endParaRPr lang="en-US" dirty="0"/>
          </a:p>
        </p:txBody>
      </p:sp>
    </p:spTree>
    <p:extLst>
      <p:ext uri="{BB962C8B-B14F-4D97-AF65-F5344CB8AC3E}">
        <p14:creationId xmlns:p14="http://schemas.microsoft.com/office/powerpoint/2010/main" val="2492550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Plaster Sculpture Design- Full Page 12/1/17</a:t>
            </a:r>
            <a:endParaRPr lang="en-US" dirty="0"/>
          </a:p>
        </p:txBody>
      </p:sp>
      <p:pic>
        <p:nvPicPr>
          <p:cNvPr id="1026" name="Picture 2" descr="Lesson Plan: Organic form in Clay - Nature Abstractions - Ceramic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75" y="1886554"/>
            <a:ext cx="446722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uffer fish"/>
          <p:cNvPicPr>
            <a:picLocks noChangeAspect="1" noChangeArrowheads="1"/>
          </p:cNvPicPr>
          <p:nvPr/>
        </p:nvPicPr>
        <p:blipFill rotWithShape="1">
          <a:blip r:embed="rId3">
            <a:extLst>
              <a:ext uri="{28A0092B-C50C-407E-A947-70E740481C1C}">
                <a14:useLocalDpi xmlns:a14="http://schemas.microsoft.com/office/drawing/2010/main" val="0"/>
              </a:ext>
            </a:extLst>
          </a:blip>
          <a:srcRect l="25124" t="-318" r="-969" b="318"/>
          <a:stretch/>
        </p:blipFill>
        <p:spPr bwMode="auto">
          <a:xfrm>
            <a:off x="3290816" y="1875354"/>
            <a:ext cx="3354826" cy="2937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6art.com/wp-content/uploads/2012/07/IMG_111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959" t="6276" r="27077" b="37528"/>
          <a:stretch/>
        </p:blipFill>
        <p:spPr bwMode="auto">
          <a:xfrm>
            <a:off x="254637" y="2344223"/>
            <a:ext cx="2730322" cy="3721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3186" y="1690688"/>
            <a:ext cx="2881943" cy="369332"/>
          </a:xfrm>
          <a:prstGeom prst="rect">
            <a:avLst/>
          </a:prstGeom>
          <a:noFill/>
        </p:spPr>
        <p:txBody>
          <a:bodyPr wrap="none" rtlCol="0">
            <a:spAutoFit/>
          </a:bodyPr>
          <a:lstStyle/>
          <a:p>
            <a:r>
              <a:rPr lang="en-US" dirty="0" smtClean="0"/>
              <a:t>Draw your current sculpture.</a:t>
            </a:r>
            <a:endParaRPr lang="en-US" dirty="0"/>
          </a:p>
        </p:txBody>
      </p:sp>
      <p:sp>
        <p:nvSpPr>
          <p:cNvPr id="5" name="TextBox 4"/>
          <p:cNvSpPr txBox="1"/>
          <p:nvPr/>
        </p:nvSpPr>
        <p:spPr>
          <a:xfrm>
            <a:off x="3825025" y="1378043"/>
            <a:ext cx="2352054" cy="369332"/>
          </a:xfrm>
          <a:prstGeom prst="rect">
            <a:avLst/>
          </a:prstGeom>
          <a:noFill/>
        </p:spPr>
        <p:txBody>
          <a:bodyPr wrap="none" rtlCol="0">
            <a:spAutoFit/>
          </a:bodyPr>
          <a:lstStyle/>
          <a:p>
            <a:r>
              <a:rPr lang="en-US" dirty="0" smtClean="0"/>
              <a:t>Draw your inspirations.</a:t>
            </a:r>
            <a:endParaRPr lang="en-US" dirty="0"/>
          </a:p>
        </p:txBody>
      </p:sp>
      <p:pic>
        <p:nvPicPr>
          <p:cNvPr id="1032" name="Picture 8" descr="Image result for fi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92" y="4997342"/>
            <a:ext cx="4957338" cy="17731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05353" y="1321356"/>
            <a:ext cx="3635419" cy="369332"/>
          </a:xfrm>
          <a:prstGeom prst="rect">
            <a:avLst/>
          </a:prstGeom>
          <a:noFill/>
        </p:spPr>
        <p:txBody>
          <a:bodyPr wrap="none" rtlCol="0">
            <a:spAutoFit/>
          </a:bodyPr>
          <a:lstStyle/>
          <a:p>
            <a:r>
              <a:rPr lang="en-US" dirty="0" smtClean="0"/>
              <a:t>Draw your finished plaster sculpture.</a:t>
            </a:r>
            <a:endParaRPr lang="en-US" dirty="0"/>
          </a:p>
        </p:txBody>
      </p:sp>
      <p:sp>
        <p:nvSpPr>
          <p:cNvPr id="7" name="TextBox 6"/>
          <p:cNvSpPr txBox="1"/>
          <p:nvPr/>
        </p:nvSpPr>
        <p:spPr>
          <a:xfrm>
            <a:off x="8577784" y="5686361"/>
            <a:ext cx="2776016" cy="369332"/>
          </a:xfrm>
          <a:prstGeom prst="rect">
            <a:avLst/>
          </a:prstGeom>
          <a:noFill/>
        </p:spPr>
        <p:txBody>
          <a:bodyPr wrap="none" rtlCol="0">
            <a:spAutoFit/>
          </a:bodyPr>
          <a:lstStyle/>
          <a:p>
            <a:r>
              <a:rPr lang="en-US" dirty="0" smtClean="0"/>
              <a:t>Show Mrs. Soto for a grade.</a:t>
            </a:r>
            <a:endParaRPr lang="en-US" dirty="0"/>
          </a:p>
        </p:txBody>
      </p:sp>
    </p:spTree>
    <p:extLst>
      <p:ext uri="{BB962C8B-B14F-4D97-AF65-F5344CB8AC3E}">
        <p14:creationId xmlns:p14="http://schemas.microsoft.com/office/powerpoint/2010/main" val="3065923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s Arp Time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5" y="2251462"/>
            <a:ext cx="11352181" cy="144684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0559" y="1297355"/>
            <a:ext cx="10938795" cy="954107"/>
          </a:xfrm>
          <a:prstGeom prst="rect">
            <a:avLst/>
          </a:prstGeom>
        </p:spPr>
        <p:txBody>
          <a:bodyPr wrap="square">
            <a:spAutoFit/>
          </a:bodyPr>
          <a:lstStyle/>
          <a:p>
            <a:r>
              <a:rPr lang="en-US" sz="2800" b="0" i="0" dirty="0" smtClean="0">
                <a:solidFill>
                  <a:srgbClr val="212121"/>
                </a:solidFill>
                <a:effectLst/>
                <a:latin typeface="Roboto"/>
              </a:rPr>
              <a:t>Born: September 16, 1886 - Strasbourg, Alsace</a:t>
            </a:r>
          </a:p>
          <a:p>
            <a:r>
              <a:rPr lang="en-US" sz="2800" b="0" i="0" dirty="0" smtClean="0">
                <a:solidFill>
                  <a:srgbClr val="212121"/>
                </a:solidFill>
                <a:effectLst/>
                <a:latin typeface="Roboto"/>
              </a:rPr>
              <a:t>Died: June 7, 1966 - Basel, Switzerland</a:t>
            </a:r>
            <a:endParaRPr lang="en-US" sz="2800" b="0" i="0" dirty="0">
              <a:solidFill>
                <a:srgbClr val="212121"/>
              </a:solidFill>
              <a:effectLst/>
              <a:latin typeface="Roboto"/>
            </a:endParaRPr>
          </a:p>
        </p:txBody>
      </p:sp>
      <p:sp>
        <p:nvSpPr>
          <p:cNvPr id="5" name="Rectangle 4"/>
          <p:cNvSpPr/>
          <p:nvPr/>
        </p:nvSpPr>
        <p:spPr>
          <a:xfrm>
            <a:off x="301304" y="4835297"/>
            <a:ext cx="11728135" cy="461665"/>
          </a:xfrm>
          <a:prstGeom prst="rect">
            <a:avLst/>
          </a:prstGeom>
        </p:spPr>
        <p:txBody>
          <a:bodyPr wrap="square">
            <a:spAutoFit/>
          </a:bodyPr>
          <a:lstStyle/>
          <a:p>
            <a:r>
              <a:rPr lang="en-US" sz="2400" b="0" i="0" dirty="0" smtClean="0">
                <a:solidFill>
                  <a:srgbClr val="4B4B4B"/>
                </a:solidFill>
                <a:effectLst/>
                <a:latin typeface="Allura"/>
              </a:rPr>
              <a:t>"Art is a fruit that grows in man like a fruit on a plant or a child in its mother's womb."</a:t>
            </a:r>
            <a:endParaRPr lang="en-US" sz="2400" dirty="0"/>
          </a:p>
        </p:txBody>
      </p:sp>
    </p:spTree>
    <p:extLst>
      <p:ext uri="{BB962C8B-B14F-4D97-AF65-F5344CB8AC3E}">
        <p14:creationId xmlns:p14="http://schemas.microsoft.com/office/powerpoint/2010/main" val="336822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080" y="650240"/>
            <a:ext cx="11074400" cy="4524315"/>
          </a:xfrm>
          <a:prstGeom prst="rect">
            <a:avLst/>
          </a:prstGeom>
        </p:spPr>
        <p:txBody>
          <a:bodyPr wrap="square">
            <a:spAutoFit/>
          </a:bodyPr>
          <a:lstStyle/>
          <a:p>
            <a:r>
              <a:rPr lang="en-US" sz="2400" b="0" i="0" dirty="0" smtClean="0">
                <a:solidFill>
                  <a:srgbClr val="212121"/>
                </a:solidFill>
                <a:effectLst/>
                <a:latin typeface="Roboto"/>
              </a:rPr>
              <a:t>Synopsis</a:t>
            </a:r>
          </a:p>
          <a:p>
            <a:r>
              <a:rPr lang="en-US" sz="2400" b="0" i="0" dirty="0" smtClean="0">
                <a:solidFill>
                  <a:srgbClr val="212121"/>
                </a:solidFill>
                <a:effectLst/>
                <a:latin typeface="Roboto"/>
              </a:rPr>
              <a:t>Something of a one-man movement, Jean Arp could (and did) make anything into art. Best-known for his biomorphic sculptures, and one of the most versatile creative minds of the early twentieth century, he fashioned sculptures out of plaster, stone and bronze, and also expressed himself in paintings, drawings, collages and poems. </a:t>
            </a:r>
            <a:r>
              <a:rPr lang="en-US" sz="2400" b="0" i="0" dirty="0" smtClean="0">
                <a:solidFill>
                  <a:srgbClr val="FF0000"/>
                </a:solidFill>
                <a:effectLst/>
                <a:latin typeface="Roboto"/>
              </a:rPr>
              <a:t>His approach to form, often referred to as organic abstraction</a:t>
            </a:r>
            <a:r>
              <a:rPr lang="en-US" sz="2400" b="0" i="0" dirty="0" smtClean="0">
                <a:solidFill>
                  <a:srgbClr val="212121"/>
                </a:solidFill>
                <a:effectLst/>
                <a:latin typeface="Roboto"/>
              </a:rPr>
              <a:t>, was remarkably consistent: his wavy lines suggested plants, body parts and other natural motifs, while remaining entirely abstract. </a:t>
            </a:r>
            <a:endParaRPr lang="en-US" sz="2400" b="0" i="0" dirty="0" smtClean="0">
              <a:solidFill>
                <a:srgbClr val="212121"/>
              </a:solidFill>
              <a:effectLst/>
              <a:latin typeface="Roboto"/>
            </a:endParaRPr>
          </a:p>
          <a:p>
            <a:endParaRPr lang="en-US" sz="2400" dirty="0">
              <a:solidFill>
                <a:srgbClr val="212121"/>
              </a:solidFill>
              <a:latin typeface="Roboto"/>
            </a:endParaRPr>
          </a:p>
          <a:p>
            <a:r>
              <a:rPr lang="en-US" sz="2400" b="0" i="0" dirty="0" smtClean="0">
                <a:solidFill>
                  <a:srgbClr val="212121"/>
                </a:solidFill>
                <a:effectLst/>
                <a:latin typeface="Roboto"/>
              </a:rPr>
              <a:t>Like </a:t>
            </a:r>
            <a:r>
              <a:rPr lang="en-US" sz="2400" b="0" i="0" dirty="0" smtClean="0">
                <a:solidFill>
                  <a:srgbClr val="212121"/>
                </a:solidFill>
                <a:effectLst/>
                <a:latin typeface="Roboto"/>
              </a:rPr>
              <a:t>an extraterrestrial on earth for the very first time, Arp's genius was in presenting visual information as if he is first seeing it. Transformation, growth, fecundity, and metamorphosis are among the dominant themes in his work.</a:t>
            </a:r>
            <a:endParaRPr lang="en-US" sz="2400" b="0" i="0" dirty="0">
              <a:solidFill>
                <a:srgbClr val="212121"/>
              </a:solidFill>
              <a:effectLst/>
              <a:latin typeface="Roboto"/>
            </a:endParaRPr>
          </a:p>
        </p:txBody>
      </p:sp>
    </p:spTree>
    <p:extLst>
      <p:ext uri="{BB962C8B-B14F-4D97-AF65-F5344CB8AC3E}">
        <p14:creationId xmlns:p14="http://schemas.microsoft.com/office/powerpoint/2010/main" val="1069477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920" y="1056640"/>
            <a:ext cx="10871200" cy="2062103"/>
          </a:xfrm>
          <a:prstGeom prst="rect">
            <a:avLst/>
          </a:prstGeom>
        </p:spPr>
        <p:txBody>
          <a:bodyPr wrap="square">
            <a:spAutoFit/>
          </a:bodyPr>
          <a:lstStyle/>
          <a:p>
            <a:r>
              <a:rPr lang="en-US" sz="3200" b="0" i="0" dirty="0" smtClean="0">
                <a:solidFill>
                  <a:srgbClr val="000000"/>
                </a:solidFill>
                <a:effectLst/>
                <a:latin typeface="Roboto"/>
              </a:rPr>
              <a:t>Arp's work is non-representational, yet firmly rooted in nature. His most abstract compositions suggest organic forms. This keeps the viewer curious, and provides a consistent framework for satisfying the eye.</a:t>
            </a:r>
            <a:endParaRPr lang="en-US" sz="3200" dirty="0"/>
          </a:p>
        </p:txBody>
      </p:sp>
      <p:sp>
        <p:nvSpPr>
          <p:cNvPr id="3" name="Rectangle 2"/>
          <p:cNvSpPr/>
          <p:nvPr/>
        </p:nvSpPr>
        <p:spPr>
          <a:xfrm>
            <a:off x="853440" y="3885476"/>
            <a:ext cx="11074400" cy="2062103"/>
          </a:xfrm>
          <a:prstGeom prst="rect">
            <a:avLst/>
          </a:prstGeom>
        </p:spPr>
        <p:txBody>
          <a:bodyPr wrap="square">
            <a:spAutoFit/>
          </a:bodyPr>
          <a:lstStyle/>
          <a:p>
            <a:r>
              <a:rPr lang="en-US" sz="3200" b="0" i="0" dirty="0" smtClean="0">
                <a:solidFill>
                  <a:srgbClr val="000000"/>
                </a:solidFill>
                <a:effectLst/>
                <a:latin typeface="Roboto"/>
              </a:rPr>
              <a:t>Arp is a transitional figure. As one of the founders of </a:t>
            </a:r>
            <a:r>
              <a:rPr lang="en-US" sz="3200" b="0" i="0" dirty="0" smtClean="0">
                <a:solidFill>
                  <a:srgbClr val="0080C8"/>
                </a:solidFill>
                <a:effectLst/>
                <a:latin typeface="Roboto"/>
              </a:rPr>
              <a:t>Dada</a:t>
            </a:r>
            <a:r>
              <a:rPr lang="en-US" sz="3200" b="0" i="0" dirty="0" smtClean="0">
                <a:solidFill>
                  <a:srgbClr val="000000"/>
                </a:solidFill>
                <a:effectLst/>
                <a:latin typeface="Roboto"/>
              </a:rPr>
              <a:t>, and subsequently an active participant in </a:t>
            </a:r>
            <a:r>
              <a:rPr lang="en-US" sz="3200" b="0" i="0" dirty="0" smtClean="0">
                <a:solidFill>
                  <a:srgbClr val="0080C8"/>
                </a:solidFill>
                <a:effectLst/>
                <a:latin typeface="Roboto"/>
              </a:rPr>
              <a:t>Surrealism</a:t>
            </a:r>
            <a:r>
              <a:rPr lang="en-US" sz="3200" b="0" i="0" dirty="0" smtClean="0">
                <a:solidFill>
                  <a:srgbClr val="000000"/>
                </a:solidFill>
                <a:effectLst/>
                <a:latin typeface="Roboto"/>
              </a:rPr>
              <a:t>, his work forms a link between these two major movements of the early twentieth century.</a:t>
            </a:r>
            <a:endParaRPr lang="en-US" sz="3200" dirty="0"/>
          </a:p>
        </p:txBody>
      </p:sp>
    </p:spTree>
    <p:extLst>
      <p:ext uri="{BB962C8B-B14F-4D97-AF65-F5344CB8AC3E}">
        <p14:creationId xmlns:p14="http://schemas.microsoft.com/office/powerpoint/2010/main" val="3302966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2036606"/>
              </p:ext>
            </p:extLst>
          </p:nvPr>
        </p:nvGraphicFramePr>
        <p:xfrm>
          <a:off x="1849120" y="345440"/>
          <a:ext cx="9448799" cy="5865066"/>
        </p:xfrm>
        <a:graphic>
          <a:graphicData uri="http://schemas.openxmlformats.org/drawingml/2006/table">
            <a:tbl>
              <a:tblPr/>
              <a:tblGrid>
                <a:gridCol w="2376575"/>
                <a:gridCol w="7072224"/>
              </a:tblGrid>
              <a:tr h="5865066">
                <a:tc>
                  <a:txBody>
                    <a:bodyPr/>
                    <a:lstStyle/>
                    <a:p>
                      <a:pPr algn="r" fontAlgn="t"/>
                      <a:r>
                        <a:rPr lang="en-US" sz="1500" dirty="0">
                          <a:effectLst/>
                        </a:rPr>
                        <a:t/>
                      </a:r>
                      <a:br>
                        <a:rPr lang="en-US" sz="1500" dirty="0">
                          <a:effectLst/>
                        </a:rPr>
                      </a:br>
                      <a:r>
                        <a:rPr lang="en-US" sz="1500" b="0" i="0" u="none" strike="noStrike" dirty="0">
                          <a:solidFill>
                            <a:srgbClr val="0080C8"/>
                          </a:solidFill>
                          <a:effectLst/>
                          <a:latin typeface="Roboto"/>
                        </a:rPr>
                        <a:t>Artwork Images </a:t>
                      </a:r>
                      <a:endParaRPr lang="en-US" sz="1500" dirty="0">
                        <a:effectLst/>
                      </a:endParaRPr>
                    </a:p>
                  </a:txBody>
                  <a:tcPr marL="75023" marR="75023" marT="312596" marB="37512">
                    <a:lnL>
                      <a:noFill/>
                    </a:lnL>
                    <a:lnR>
                      <a:noFill/>
                    </a:lnR>
                    <a:lnT>
                      <a:noFill/>
                    </a:lnT>
                    <a:lnB>
                      <a:noFill/>
                    </a:lnB>
                  </a:tcPr>
                </a:tc>
                <a:tc>
                  <a:txBody>
                    <a:bodyPr/>
                    <a:lstStyle/>
                    <a:p>
                      <a:pPr fontAlgn="t"/>
                      <a:endParaRPr lang="en-US" sz="1500" dirty="0">
                        <a:effectLst/>
                      </a:endParaRPr>
                    </a:p>
                    <a:p>
                      <a:pPr fontAlgn="t"/>
                      <a:r>
                        <a:rPr lang="en-US" sz="2000" b="0" i="0" dirty="0">
                          <a:solidFill>
                            <a:srgbClr val="212121"/>
                          </a:solidFill>
                          <a:effectLst/>
                          <a:latin typeface="Roboto"/>
                        </a:rPr>
                        <a:t>Sculpture to be Lost in the Forest (1932, cast c.1953-8)</a:t>
                      </a:r>
                    </a:p>
                    <a:p>
                      <a:pPr fontAlgn="t"/>
                      <a:r>
                        <a:rPr lang="en-US" sz="2000" b="0" i="0" dirty="0">
                          <a:solidFill>
                            <a:srgbClr val="212121"/>
                          </a:solidFill>
                          <a:effectLst/>
                          <a:latin typeface="Roboto"/>
                        </a:rPr>
                        <a:t>Artwork description &amp; Analysis: Arp usually created his sculptures in plaster, sanding away until he found the satisfying shape, and thought up the titles only when the work was complete. This sculpture, a bronze cast of an earlier plaster form, resembles a configuration of heavy objects: boulders, sacks, or figures on a bed. Rooted in Arp's lifelong fascination with the physiological processes of growth and death, the work's title strongly suggests some sort of landscape, but evokes multiple associations that shift as one looks at the work. This is exactly how the artist wanted it. Like Duchamp and others in the Dada circle, Arp believed that the viewer completes the work of art. </a:t>
                      </a:r>
                      <a:r>
                        <a:rPr lang="en-US" sz="2000" b="0" i="1" dirty="0">
                          <a:solidFill>
                            <a:srgbClr val="212121"/>
                          </a:solidFill>
                          <a:effectLst/>
                          <a:latin typeface="Roboto"/>
                        </a:rPr>
                        <a:t>Sculpture to be Lost in the Forest</a:t>
                      </a:r>
                      <a:r>
                        <a:rPr lang="en-US" sz="2000" b="0" i="0" dirty="0">
                          <a:solidFill>
                            <a:srgbClr val="212121"/>
                          </a:solidFill>
                          <a:effectLst/>
                          <a:latin typeface="Roboto"/>
                        </a:rPr>
                        <a:t> is a prime example of Arp's ability to balance abstraction with allusion. His forms are constantly in flux and morphing, sometimes toward and sometimes beyond recognition.</a:t>
                      </a:r>
                    </a:p>
                    <a:p>
                      <a:pPr fontAlgn="t"/>
                      <a:r>
                        <a:rPr lang="en-US" sz="2000" b="0" i="1" dirty="0">
                          <a:solidFill>
                            <a:srgbClr val="212121"/>
                          </a:solidFill>
                          <a:effectLst/>
                          <a:latin typeface="Roboto"/>
                        </a:rPr>
                        <a:t>Bronze - Tate Gallery, London</a:t>
                      </a:r>
                    </a:p>
                  </a:txBody>
                  <a:tcPr marL="515784" marR="75023" marT="37512" marB="37512">
                    <a:lnL>
                      <a:noFill/>
                    </a:lnL>
                    <a:lnR>
                      <a:noFill/>
                    </a:lnR>
                    <a:lnT>
                      <a:noFill/>
                    </a:lnT>
                    <a:lnB>
                      <a:noFill/>
                    </a:lnB>
                  </a:tcPr>
                </a:tc>
              </a:tr>
            </a:tbl>
          </a:graphicData>
        </a:graphic>
      </p:graphicFrame>
      <p:sp>
        <p:nvSpPr>
          <p:cNvPr id="3" name="AutoShape 2" descr="http://www.theartstory.org/images20/new_design/google.ico"/>
          <p:cNvSpPr>
            <a:spLocks noChangeAspect="1" noChangeArrowheads="1"/>
          </p:cNvSpPr>
          <p:nvPr/>
        </p:nvSpPr>
        <p:spPr bwMode="auto">
          <a:xfrm>
            <a:off x="2143343" y="1692493"/>
            <a:ext cx="463558" cy="4045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Image result for Hans Arp Sculpture to be Lost in the Forest (1932, cast c.1953-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672" y="1528128"/>
            <a:ext cx="3980899" cy="254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27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1520" y="474345"/>
            <a:ext cx="8737600" cy="5016758"/>
          </a:xfrm>
          <a:prstGeom prst="rect">
            <a:avLst/>
          </a:prstGeom>
        </p:spPr>
        <p:txBody>
          <a:bodyPr wrap="square">
            <a:spAutoFit/>
          </a:bodyPr>
          <a:lstStyle/>
          <a:p>
            <a:r>
              <a:rPr lang="en-US" sz="2000" b="0" i="0" dirty="0" smtClean="0">
                <a:solidFill>
                  <a:srgbClr val="212121"/>
                </a:solidFill>
                <a:effectLst/>
                <a:latin typeface="Roboto"/>
              </a:rPr>
              <a:t>Ptolemy (1953)</a:t>
            </a:r>
          </a:p>
          <a:p>
            <a:r>
              <a:rPr lang="en-US" sz="2000" b="0" i="0" dirty="0" smtClean="0">
                <a:solidFill>
                  <a:srgbClr val="212121"/>
                </a:solidFill>
                <a:effectLst/>
                <a:latin typeface="Roboto"/>
              </a:rPr>
              <a:t>Artwork description &amp; Analysis: Arp was keenly interested in opposites. In this particular sculpture the contrast between material and emptiness is showcased by the smooth limestone surface, with its elegant line twisted form embracing two gaping voids. Named after the Greco-Egyptian mathematician, astronomer, geographer, and astrologer Claudius Ptolemy (who was also interested in opposites) this work is about being and nothingness, and the complex relationship between nature and humanity, which were inseparable for Arp. </a:t>
            </a:r>
            <a:r>
              <a:rPr lang="en-US" sz="2000" b="0" i="0" dirty="0" err="1" smtClean="0">
                <a:solidFill>
                  <a:srgbClr val="212121"/>
                </a:solidFill>
                <a:effectLst/>
                <a:latin typeface="Roboto"/>
              </a:rPr>
              <a:t>Carola</a:t>
            </a:r>
            <a:r>
              <a:rPr lang="en-US" sz="2000" b="0" i="0" dirty="0" smtClean="0">
                <a:solidFill>
                  <a:srgbClr val="212121"/>
                </a:solidFill>
                <a:effectLst/>
                <a:latin typeface="Roboto"/>
              </a:rPr>
              <a:t> </a:t>
            </a:r>
            <a:r>
              <a:rPr lang="en-US" sz="2000" b="0" i="0" dirty="0" err="1" smtClean="0">
                <a:solidFill>
                  <a:srgbClr val="212121"/>
                </a:solidFill>
                <a:effectLst/>
                <a:latin typeface="Roboto"/>
              </a:rPr>
              <a:t>Giedion-Welcker</a:t>
            </a:r>
            <a:r>
              <a:rPr lang="en-US" sz="2000" b="0" i="0" dirty="0" smtClean="0">
                <a:solidFill>
                  <a:srgbClr val="212121"/>
                </a:solidFill>
                <a:effectLst/>
                <a:latin typeface="Roboto"/>
              </a:rPr>
              <a:t> described Arp's conception of nature as "</a:t>
            </a:r>
            <a:r>
              <a:rPr lang="en-US" sz="2000" b="0" i="1" dirty="0" smtClean="0">
                <a:solidFill>
                  <a:srgbClr val="212121"/>
                </a:solidFill>
                <a:effectLst/>
                <a:latin typeface="Roboto"/>
              </a:rPr>
              <a:t>an immense vital process, both extraordinarily simple and complex, a cycle evolving between birth and death, constantly changing and growing, and hence to be grasped only dynamically, never statically in the field of art... We detect in Arp the profound experience of life, which conceives of creation as an eternal process, as permanent transformation and growth... This is why Arp's initial forms strike us as being so ready to be transmuted, so filled with inner organic tension.</a:t>
            </a:r>
            <a:r>
              <a:rPr lang="en-US" sz="2000" b="0" i="0" dirty="0" smtClean="0">
                <a:solidFill>
                  <a:srgbClr val="212121"/>
                </a:solidFill>
                <a:effectLst/>
                <a:latin typeface="Roboto"/>
              </a:rPr>
              <a:t>"</a:t>
            </a:r>
            <a:endParaRPr lang="en-US" sz="2000" b="0" i="0" dirty="0">
              <a:solidFill>
                <a:srgbClr val="212121"/>
              </a:solidFill>
              <a:effectLst/>
              <a:latin typeface="Roboto"/>
            </a:endParaRPr>
          </a:p>
        </p:txBody>
      </p:sp>
      <p:pic>
        <p:nvPicPr>
          <p:cNvPr id="5122" name="Picture 2" descr="Image result for Hans Arp Ptolemy (19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884872"/>
            <a:ext cx="2600325"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33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the189.com/wordpress/wp-content/uploads/2012/07/Collection-of-work-from-Jean-Arp-imag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4" y="685445"/>
            <a:ext cx="7931785" cy="5321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59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jean arp sculp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058" y="243840"/>
            <a:ext cx="4537686" cy="592677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jean arp scul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934" y="1066932"/>
            <a:ext cx="3176905" cy="35949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71256" y="5576552"/>
            <a:ext cx="2013372" cy="400110"/>
          </a:xfrm>
          <a:prstGeom prst="rect">
            <a:avLst/>
          </a:prstGeom>
          <a:noFill/>
        </p:spPr>
        <p:txBody>
          <a:bodyPr wrap="none" rtlCol="0">
            <a:spAutoFit/>
          </a:bodyPr>
          <a:lstStyle/>
          <a:p>
            <a:r>
              <a:rPr lang="en-US" sz="2000" dirty="0" smtClean="0"/>
              <a:t>Draw 1 sculpture.</a:t>
            </a:r>
            <a:endParaRPr lang="en-US" sz="2000" dirty="0"/>
          </a:p>
        </p:txBody>
      </p:sp>
    </p:spTree>
    <p:extLst>
      <p:ext uri="{BB962C8B-B14F-4D97-AF65-F5344CB8AC3E}">
        <p14:creationId xmlns:p14="http://schemas.microsoft.com/office/powerpoint/2010/main" val="2896347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jean arp scul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15" y="1181417"/>
            <a:ext cx="5715000" cy="42767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jean arp sculp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655" y="934402"/>
            <a:ext cx="4286250"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1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370</Words>
  <Application>Microsoft Office PowerPoint</Application>
  <PresentationFormat>Widescreen</PresentationFormat>
  <Paragraphs>48</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Allura</vt:lpstr>
      <vt:lpstr>Arial</vt:lpstr>
      <vt:lpstr>Calibri</vt:lpstr>
      <vt:lpstr>Calibri Light</vt:lpstr>
      <vt:lpstr>Roboto</vt:lpstr>
      <vt:lpstr>Office Theme</vt:lpstr>
      <vt:lpstr>Jean Arp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Plaster</vt:lpstr>
      <vt:lpstr>PowerPoint Presentation</vt:lpstr>
      <vt:lpstr>Plaster Design</vt:lpstr>
      <vt:lpstr>Plaster Sculpture Design- Full Page 12/1/17</vt:lpstr>
    </vt:vector>
  </TitlesOfParts>
  <Company>Round Rock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Jean Arp</dc:title>
  <dc:creator>Abigail_Soto</dc:creator>
  <cp:lastModifiedBy>Abigail_Soto</cp:lastModifiedBy>
  <cp:revision>9</cp:revision>
  <dcterms:created xsi:type="dcterms:W3CDTF">2017-11-28T16:03:51Z</dcterms:created>
  <dcterms:modified xsi:type="dcterms:W3CDTF">2017-12-01T14:30:26Z</dcterms:modified>
</cp:coreProperties>
</file>